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5" r:id="rId1"/>
  </p:sldMasterIdLst>
  <p:sldIdLst>
    <p:sldId id="257" r:id="rId2"/>
    <p:sldId id="260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EC9-799B-428A-8B6A-4F440E7D493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B8E0-D191-422F-92BB-10CAEB0F66C2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2066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EC9-799B-428A-8B6A-4F440E7D493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B8E0-D191-422F-92BB-10CAEB0F66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30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EC9-799B-428A-8B6A-4F440E7D493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B8E0-D191-422F-92BB-10CAEB0F66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9915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EC9-799B-428A-8B6A-4F440E7D493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B8E0-D191-422F-92BB-10CAEB0F66C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6476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EC9-799B-428A-8B6A-4F440E7D493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B8E0-D191-422F-92BB-10CAEB0F66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124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EC9-799B-428A-8B6A-4F440E7D493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B8E0-D191-422F-92BB-10CAEB0F66C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17439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EC9-799B-428A-8B6A-4F440E7D493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B8E0-D191-422F-92BB-10CAEB0F66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05666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EC9-799B-428A-8B6A-4F440E7D493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B8E0-D191-422F-92BB-10CAEB0F66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5478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EC9-799B-428A-8B6A-4F440E7D493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B8E0-D191-422F-92BB-10CAEB0F66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769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EC9-799B-428A-8B6A-4F440E7D493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B8E0-D191-422F-92BB-10CAEB0F66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5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EC9-799B-428A-8B6A-4F440E7D493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B8E0-D191-422F-92BB-10CAEB0F66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306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EC9-799B-428A-8B6A-4F440E7D493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B8E0-D191-422F-92BB-10CAEB0F66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282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EC9-799B-428A-8B6A-4F440E7D493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B8E0-D191-422F-92BB-10CAEB0F66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450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EC9-799B-428A-8B6A-4F440E7D493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B8E0-D191-422F-92BB-10CAEB0F66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554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EC9-799B-428A-8B6A-4F440E7D493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B8E0-D191-422F-92BB-10CAEB0F66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36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EC9-799B-428A-8B6A-4F440E7D493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B8E0-D191-422F-92BB-10CAEB0F66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2EC9-799B-428A-8B6A-4F440E7D493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B8E0-D191-422F-92BB-10CAEB0F66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809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2112EC9-799B-428A-8B6A-4F440E7D493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288B8E0-D191-422F-92BB-10CAEB0F66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5265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  <p:sldLayoutId id="2147483837" r:id="rId12"/>
    <p:sldLayoutId id="2147483838" r:id="rId13"/>
    <p:sldLayoutId id="2147483839" r:id="rId14"/>
    <p:sldLayoutId id="2147483840" r:id="rId15"/>
    <p:sldLayoutId id="2147483841" r:id="rId16"/>
    <p:sldLayoutId id="214748384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Объект 3">
            <a:extLst>
              <a:ext uri="{FF2B5EF4-FFF2-40B4-BE49-F238E27FC236}">
                <a16:creationId xmlns:a16="http://schemas.microsoft.com/office/drawing/2014/main" id="{B37176CD-384D-4F42-AD9B-9224F4BDB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6341" y="1454729"/>
            <a:ext cx="5159657" cy="232226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defTabSz="914400">
              <a:lnSpc>
                <a:spcPct val="120000"/>
              </a:lnSpc>
              <a:spcBef>
                <a:spcPts val="1000"/>
              </a:spcBef>
              <a:buNone/>
            </a:pPr>
            <a:r>
              <a:rPr lang="ru-RU" sz="1800" dirty="0">
                <a:solidFill>
                  <a:schemeClr val="tx1"/>
                </a:solidFill>
                <a:latin typeface="Arial" panose="020B0604020202020204" pitchFamily="34" charset="0"/>
              </a:rPr>
              <a:t>Это платформа ведения договорного и финансового учета поставщиков платежных услуг, электронных денежных средств, а также комплексная автоматизация учета электронной коммерции в банках</a:t>
            </a:r>
          </a:p>
        </p:txBody>
      </p:sp>
      <p:pic>
        <p:nvPicPr>
          <p:cNvPr id="27" name="Рисунок 26" descr="Флажок со сплошной заливкой">
            <a:extLst>
              <a:ext uri="{FF2B5EF4-FFF2-40B4-BE49-F238E27FC236}">
                <a16:creationId xmlns:a16="http://schemas.microsoft.com/office/drawing/2014/main" id="{22A4635F-3273-4D51-B211-89FFEEAE6D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0242" y="1553377"/>
            <a:ext cx="308633" cy="308633"/>
          </a:xfrm>
          <a:prstGeom prst="rect">
            <a:avLst/>
          </a:prstGeom>
        </p:spPr>
      </p:pic>
      <p:sp>
        <p:nvSpPr>
          <p:cNvPr id="30" name="Объект 3">
            <a:extLst>
              <a:ext uri="{FF2B5EF4-FFF2-40B4-BE49-F238E27FC236}">
                <a16:creationId xmlns:a16="http://schemas.microsoft.com/office/drawing/2014/main" id="{845B8B1A-E7AE-4140-B2C8-732C03DAB133}"/>
              </a:ext>
            </a:extLst>
          </p:cNvPr>
          <p:cNvSpPr txBox="1">
            <a:spLocks/>
          </p:cNvSpPr>
          <p:nvPr/>
        </p:nvSpPr>
        <p:spPr>
          <a:xfrm>
            <a:off x="936339" y="3382140"/>
            <a:ext cx="5159657" cy="18340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indent="0" defTabSz="914400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>
                <a:effectLst/>
                <a:latin typeface="Arial" panose="020B0604020202020204" pitchFamily="34" charset="0"/>
                <a:ea typeface="Times New Roman" panose="02020603050405020304" pitchFamily="18" charset="0"/>
              </a:defRPr>
            </a:lvl1pPr>
            <a:lvl2pPr marL="6858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Система «</a:t>
            </a:r>
            <a:r>
              <a:rPr lang="en-US" dirty="0"/>
              <a:t>E-commerce</a:t>
            </a:r>
            <a:r>
              <a:rPr lang="ru-RU" dirty="0"/>
              <a:t>» предназначена для полного контроля и сопровождения движения денежных средств, совершаемых платежей, от источника до получателя, согласно договорной базе</a:t>
            </a:r>
          </a:p>
        </p:txBody>
      </p:sp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57B8A1D7-900D-4BF3-8E8A-79920E8D7F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96" y="1613697"/>
            <a:ext cx="5921402" cy="32661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4" name="Рисунок 33" descr="Флажок со сплошной заливкой">
            <a:extLst>
              <a:ext uri="{FF2B5EF4-FFF2-40B4-BE49-F238E27FC236}">
                <a16:creationId xmlns:a16="http://schemas.microsoft.com/office/drawing/2014/main" id="{6268BC36-63A9-4158-850A-B4E269B47D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0242" y="3453765"/>
            <a:ext cx="308633" cy="308633"/>
          </a:xfrm>
          <a:prstGeom prst="rect">
            <a:avLst/>
          </a:prstGeom>
        </p:spPr>
      </p:pic>
      <p:sp>
        <p:nvSpPr>
          <p:cNvPr id="35" name="Заголовок 1">
            <a:extLst>
              <a:ext uri="{FF2B5EF4-FFF2-40B4-BE49-F238E27FC236}">
                <a16:creationId xmlns:a16="http://schemas.microsoft.com/office/drawing/2014/main" id="{80545A34-2194-41E7-95BD-F94C71049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877" y="170854"/>
            <a:ext cx="10993197" cy="1205876"/>
          </a:xfrm>
        </p:spPr>
        <p:txBody>
          <a:bodyPr>
            <a:normAutofit/>
          </a:bodyPr>
          <a:lstStyle/>
          <a:p>
            <a:pPr algn="ctr"/>
            <a:r>
              <a:rPr lang="ru-RU" sz="3200" b="1" kern="50" dirty="0">
                <a:effectLst/>
                <a:latin typeface="Arial" panose="020B0604020202020204" pitchFamily="34" charset="0"/>
              </a:rPr>
              <a:t>Назначение и возможности  системы</a:t>
            </a:r>
            <a:br>
              <a:rPr lang="ru-RU" sz="3200" b="1" kern="50" dirty="0">
                <a:effectLst/>
                <a:latin typeface="Arial" panose="020B0604020202020204" pitchFamily="34" charset="0"/>
              </a:rPr>
            </a:br>
            <a:r>
              <a:rPr lang="ru-RU" sz="3200" b="1" kern="50" dirty="0">
                <a:effectLst/>
                <a:latin typeface="Arial" panose="020B0604020202020204" pitchFamily="34" charset="0"/>
              </a:rPr>
              <a:t>«</a:t>
            </a:r>
            <a:r>
              <a:rPr lang="en-US" sz="3200" b="1" kern="50" dirty="0">
                <a:effectLst/>
                <a:latin typeface="Arial" panose="020B0604020202020204" pitchFamily="34" charset="0"/>
              </a:rPr>
              <a:t>E-commerce</a:t>
            </a:r>
            <a:r>
              <a:rPr lang="ru-RU" sz="3200" b="1" kern="50" dirty="0">
                <a:effectLst/>
                <a:latin typeface="Arial" panose="020B0604020202020204" pitchFamily="34" charset="0"/>
              </a:rPr>
              <a:t>» </a:t>
            </a:r>
            <a:r>
              <a:rPr lang="en-US" sz="3200" b="1" kern="50" dirty="0" err="1">
                <a:effectLst/>
                <a:latin typeface="Arial" panose="020B0604020202020204" pitchFamily="34" charset="0"/>
              </a:rPr>
              <a:t>Unlimco</a:t>
            </a:r>
            <a:endParaRPr lang="ru-RU" sz="3200" dirty="0"/>
          </a:p>
        </p:txBody>
      </p:sp>
      <p:pic>
        <p:nvPicPr>
          <p:cNvPr id="36" name="Рисунок 35" descr="Флажок со сплошной заливкой">
            <a:extLst>
              <a:ext uri="{FF2B5EF4-FFF2-40B4-BE49-F238E27FC236}">
                <a16:creationId xmlns:a16="http://schemas.microsoft.com/office/drawing/2014/main" id="{A61AEA9F-B720-4852-956B-97C1A556E0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0242" y="5403888"/>
            <a:ext cx="308633" cy="308633"/>
          </a:xfrm>
          <a:prstGeom prst="rect">
            <a:avLst/>
          </a:prstGeom>
        </p:spPr>
      </p:pic>
      <p:sp>
        <p:nvSpPr>
          <p:cNvPr id="38" name="Объект 3">
            <a:extLst>
              <a:ext uri="{FF2B5EF4-FFF2-40B4-BE49-F238E27FC236}">
                <a16:creationId xmlns:a16="http://schemas.microsoft.com/office/drawing/2014/main" id="{B7DD14A2-A97F-400B-B158-8FEB948A5956}"/>
              </a:ext>
            </a:extLst>
          </p:cNvPr>
          <p:cNvSpPr txBox="1">
            <a:spLocks/>
          </p:cNvSpPr>
          <p:nvPr/>
        </p:nvSpPr>
        <p:spPr>
          <a:xfrm>
            <a:off x="909337" y="5403888"/>
            <a:ext cx="10979413" cy="10280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indent="0" defTabSz="914400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>
                <a:effectLst/>
                <a:latin typeface="Arial" panose="020B0604020202020204" pitchFamily="34" charset="0"/>
                <a:ea typeface="Times New Roman" panose="02020603050405020304" pitchFamily="18" charset="0"/>
              </a:defRPr>
            </a:lvl1pPr>
            <a:lvl2pPr marL="6858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>
              <a:lnSpc>
                <a:spcPct val="100000"/>
              </a:lnSpc>
            </a:pPr>
            <a:r>
              <a:rPr lang="ru-RU" dirty="0"/>
              <a:t>Система построена на правилах ведения бухгалтерского учета.  Позволяет вести учет и  финансовые расчеты прочих видов деятельности. Применяется настраиваемая система шаблонов проводок, расчетов. Типизация счетов, тарифов, документов.</a:t>
            </a:r>
          </a:p>
        </p:txBody>
      </p:sp>
    </p:spTree>
    <p:extLst>
      <p:ext uri="{BB962C8B-B14F-4D97-AF65-F5344CB8AC3E}">
        <p14:creationId xmlns:p14="http://schemas.microsoft.com/office/powerpoint/2010/main" val="1524597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A86628C-2076-4651-AE9A-6289AE05D137}"/>
              </a:ext>
            </a:extLst>
          </p:cNvPr>
          <p:cNvSpPr txBox="1">
            <a:spLocks/>
          </p:cNvSpPr>
          <p:nvPr/>
        </p:nvSpPr>
        <p:spPr>
          <a:xfrm>
            <a:off x="758877" y="170854"/>
            <a:ext cx="10993197" cy="115137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200" b="1" kern="50" dirty="0">
                <a:latin typeface="Arial" panose="020B0604020202020204" pitchFamily="34" charset="0"/>
              </a:rPr>
              <a:t>Функционал системы</a:t>
            </a:r>
          </a:p>
          <a:p>
            <a:pPr algn="ctr"/>
            <a:r>
              <a:rPr lang="ru-RU" sz="3200" b="1" kern="50" dirty="0">
                <a:latin typeface="Arial" panose="020B0604020202020204" pitchFamily="34" charset="0"/>
              </a:rPr>
              <a:t>«</a:t>
            </a:r>
            <a:r>
              <a:rPr lang="en-US" sz="3200" b="1" kern="50" dirty="0">
                <a:latin typeface="Arial" panose="020B0604020202020204" pitchFamily="34" charset="0"/>
              </a:rPr>
              <a:t>E-commerce</a:t>
            </a:r>
            <a:r>
              <a:rPr lang="ru-RU" sz="3200" b="1" kern="50" dirty="0">
                <a:latin typeface="Arial" panose="020B0604020202020204" pitchFamily="34" charset="0"/>
              </a:rPr>
              <a:t>»</a:t>
            </a:r>
            <a:r>
              <a:rPr lang="en-US" sz="3200" b="1" kern="50" dirty="0">
                <a:latin typeface="Arial" panose="020B0604020202020204" pitchFamily="34" charset="0"/>
              </a:rPr>
              <a:t> UNLIMCO</a:t>
            </a:r>
            <a:endParaRPr lang="ru-RU" sz="3200" dirty="0"/>
          </a:p>
        </p:txBody>
      </p:sp>
      <p:sp>
        <p:nvSpPr>
          <p:cNvPr id="7" name="Объект 3">
            <a:extLst>
              <a:ext uri="{FF2B5EF4-FFF2-40B4-BE49-F238E27FC236}">
                <a16:creationId xmlns:a16="http://schemas.microsoft.com/office/drawing/2014/main" id="{C55C3F01-2C2E-473B-89C8-7C1F79D1E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386" y="1376438"/>
            <a:ext cx="5149472" cy="37810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defTabSz="914400">
              <a:lnSpc>
                <a:spcPct val="120000"/>
              </a:lnSpc>
              <a:spcBef>
                <a:spcPts val="100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Учет контрагентов.</a:t>
            </a:r>
          </a:p>
        </p:txBody>
      </p:sp>
      <p:pic>
        <p:nvPicPr>
          <p:cNvPr id="8" name="Рисунок 7" descr="Флажок со сплошной заливкой">
            <a:extLst>
              <a:ext uri="{FF2B5EF4-FFF2-40B4-BE49-F238E27FC236}">
                <a16:creationId xmlns:a16="http://schemas.microsoft.com/office/drawing/2014/main" id="{F1B7DE60-5844-40D8-8D3C-7188CD6A0B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9648" y="1470249"/>
            <a:ext cx="308633" cy="308633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23B9212-4DF4-4B33-9F61-6C7110DEC3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8484" y="1422055"/>
            <a:ext cx="6033540" cy="3327296"/>
          </a:xfrm>
          <a:prstGeom prst="rect">
            <a:avLst/>
          </a:prstGeom>
        </p:spPr>
      </p:pic>
      <p:sp>
        <p:nvSpPr>
          <p:cNvPr id="10" name="Объект 3">
            <a:extLst>
              <a:ext uri="{FF2B5EF4-FFF2-40B4-BE49-F238E27FC236}">
                <a16:creationId xmlns:a16="http://schemas.microsoft.com/office/drawing/2014/main" id="{652887FA-AAEF-4BCA-9686-1CD4EBC863DC}"/>
              </a:ext>
            </a:extLst>
          </p:cNvPr>
          <p:cNvSpPr txBox="1">
            <a:spLocks/>
          </p:cNvSpPr>
          <p:nvPr/>
        </p:nvSpPr>
        <p:spPr>
          <a:xfrm>
            <a:off x="871386" y="1788932"/>
            <a:ext cx="5149472" cy="3781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20000"/>
              </a:lnSpc>
              <a:spcBef>
                <a:spcPts val="1000"/>
              </a:spcBef>
              <a:buFont typeface="Wingdings 3" panose="05040102010807070707" pitchFamily="18" charset="2"/>
              <a:buNone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Учет договоров.</a:t>
            </a:r>
          </a:p>
        </p:txBody>
      </p:sp>
      <p:pic>
        <p:nvPicPr>
          <p:cNvPr id="11" name="Рисунок 10" descr="Флажок со сплошной заливкой">
            <a:extLst>
              <a:ext uri="{FF2B5EF4-FFF2-40B4-BE49-F238E27FC236}">
                <a16:creationId xmlns:a16="http://schemas.microsoft.com/office/drawing/2014/main" id="{EFF07514-6E17-44E5-9E2F-84C537BA1B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9648" y="1881388"/>
            <a:ext cx="308633" cy="308633"/>
          </a:xfrm>
          <a:prstGeom prst="rect">
            <a:avLst/>
          </a:prstGeom>
        </p:spPr>
      </p:pic>
      <p:sp>
        <p:nvSpPr>
          <p:cNvPr id="12" name="Объект 3">
            <a:extLst>
              <a:ext uri="{FF2B5EF4-FFF2-40B4-BE49-F238E27FC236}">
                <a16:creationId xmlns:a16="http://schemas.microsoft.com/office/drawing/2014/main" id="{D5F10B3A-6585-4CF1-B101-134EE39FD3F0}"/>
              </a:ext>
            </a:extLst>
          </p:cNvPr>
          <p:cNvSpPr txBox="1">
            <a:spLocks/>
          </p:cNvSpPr>
          <p:nvPr/>
        </p:nvSpPr>
        <p:spPr>
          <a:xfrm>
            <a:off x="860792" y="2643046"/>
            <a:ext cx="4444192" cy="3902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20000"/>
              </a:lnSpc>
              <a:spcBef>
                <a:spcPts val="1000"/>
              </a:spcBef>
              <a:buFont typeface="Wingdings 3" panose="05040102010807070707" pitchFamily="18" charset="2"/>
              <a:buNone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Отчеты, графики.</a:t>
            </a:r>
          </a:p>
        </p:txBody>
      </p:sp>
      <p:pic>
        <p:nvPicPr>
          <p:cNvPr id="13" name="Рисунок 12" descr="Флажок со сплошной заливкой">
            <a:extLst>
              <a:ext uri="{FF2B5EF4-FFF2-40B4-BE49-F238E27FC236}">
                <a16:creationId xmlns:a16="http://schemas.microsoft.com/office/drawing/2014/main" id="{48EAD9FE-2D08-486F-A7A3-AFFB82908E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9648" y="2292527"/>
            <a:ext cx="308633" cy="308633"/>
          </a:xfrm>
          <a:prstGeom prst="rect">
            <a:avLst/>
          </a:prstGeom>
        </p:spPr>
      </p:pic>
      <p:pic>
        <p:nvPicPr>
          <p:cNvPr id="16" name="Рисунок 15" descr="Флажок со сплошной заливкой">
            <a:extLst>
              <a:ext uri="{FF2B5EF4-FFF2-40B4-BE49-F238E27FC236}">
                <a16:creationId xmlns:a16="http://schemas.microsoft.com/office/drawing/2014/main" id="{48139D50-348B-43E1-9382-71F2DB2850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9648" y="2703666"/>
            <a:ext cx="308633" cy="308633"/>
          </a:xfrm>
          <a:prstGeom prst="rect">
            <a:avLst/>
          </a:prstGeom>
        </p:spPr>
      </p:pic>
      <p:pic>
        <p:nvPicPr>
          <p:cNvPr id="18" name="Рисунок 17" descr="Флажок со сплошной заливкой">
            <a:extLst>
              <a:ext uri="{FF2B5EF4-FFF2-40B4-BE49-F238E27FC236}">
                <a16:creationId xmlns:a16="http://schemas.microsoft.com/office/drawing/2014/main" id="{8DC94399-3106-4C9C-BB25-F50DF40EB5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9648" y="3114805"/>
            <a:ext cx="308633" cy="308633"/>
          </a:xfrm>
          <a:prstGeom prst="rect">
            <a:avLst/>
          </a:prstGeom>
        </p:spPr>
      </p:pic>
      <p:sp>
        <p:nvSpPr>
          <p:cNvPr id="19" name="Объект 3">
            <a:extLst>
              <a:ext uri="{FF2B5EF4-FFF2-40B4-BE49-F238E27FC236}">
                <a16:creationId xmlns:a16="http://schemas.microsoft.com/office/drawing/2014/main" id="{316CB4A8-4C5F-4E0B-BAE4-80CF33D83660}"/>
              </a:ext>
            </a:extLst>
          </p:cNvPr>
          <p:cNvSpPr txBox="1">
            <a:spLocks/>
          </p:cNvSpPr>
          <p:nvPr/>
        </p:nvSpPr>
        <p:spPr>
          <a:xfrm>
            <a:off x="871386" y="3060549"/>
            <a:ext cx="5149472" cy="3902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20000"/>
              </a:lnSpc>
              <a:spcBef>
                <a:spcPts val="1000"/>
              </a:spcBef>
              <a:buFont typeface="Wingdings 3" panose="05040102010807070707" pitchFamily="18" charset="2"/>
              <a:buNone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Учет оспоренных транзакций.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D7DB5CB-4CD3-4FD8-BB82-06F1522956D5}"/>
              </a:ext>
            </a:extLst>
          </p:cNvPr>
          <p:cNvSpPr txBox="1"/>
          <p:nvPr/>
        </p:nvSpPr>
        <p:spPr>
          <a:xfrm>
            <a:off x="877413" y="3485173"/>
            <a:ext cx="4815698" cy="3086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indent="0" defTabSz="914400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cap="none">
                <a:effectLst/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cap="none">
                <a:solidFill>
                  <a:schemeClr val="bg2">
                    <a:lumMod val="75000"/>
                  </a:schemeClr>
                </a:solidFill>
                <a:effectLst/>
              </a:defRPr>
            </a:lvl2pPr>
            <a:lvl3pPr marL="1200150" indent="-28575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cap="none">
                <a:solidFill>
                  <a:schemeClr val="bg2">
                    <a:lumMod val="75000"/>
                  </a:schemeClr>
                </a:solidFill>
                <a:effectLst/>
              </a:defRPr>
            </a:lvl3pPr>
            <a:lvl4pPr marL="1543050" indent="-17145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cap="none">
                <a:solidFill>
                  <a:schemeClr val="bg2">
                    <a:lumMod val="75000"/>
                  </a:schemeClr>
                </a:solidFill>
                <a:effectLst/>
              </a:defRPr>
            </a:lvl4pPr>
            <a:lvl5pPr marL="2000250" indent="-17145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cap="none">
                <a:solidFill>
                  <a:schemeClr val="bg2">
                    <a:lumMod val="75000"/>
                  </a:schemeClr>
                </a:solidFill>
                <a:effectLst/>
              </a:defRPr>
            </a:lvl5pPr>
            <a:lvl6pPr marL="25146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cap="none">
                <a:solidFill>
                  <a:schemeClr val="bg2">
                    <a:lumMod val="75000"/>
                  </a:schemeClr>
                </a:solidFill>
                <a:effectLst/>
              </a:defRPr>
            </a:lvl6pPr>
            <a:lvl7pPr marL="29718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cap="none">
                <a:solidFill>
                  <a:schemeClr val="bg2">
                    <a:lumMod val="75000"/>
                  </a:schemeClr>
                </a:solidFill>
                <a:effectLst/>
              </a:defRPr>
            </a:lvl7pPr>
            <a:lvl8pPr marL="34290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cap="none">
                <a:solidFill>
                  <a:schemeClr val="bg2">
                    <a:lumMod val="75000"/>
                  </a:schemeClr>
                </a:solidFill>
                <a:effectLst/>
              </a:defRPr>
            </a:lvl8pPr>
            <a:lvl9pPr marL="3886200" indent="-2286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cap="none">
                <a:solidFill>
                  <a:schemeClr val="bg2">
                    <a:lumMod val="75000"/>
                  </a:schemeClr>
                </a:solidFill>
                <a:effectLst/>
              </a:defRPr>
            </a:lvl9pPr>
          </a:lstStyle>
          <a:p>
            <a:r>
              <a:rPr lang="ru-RU" dirty="0" err="1"/>
              <a:t>Роллинг</a:t>
            </a:r>
            <a:r>
              <a:rPr lang="ru-RU" dirty="0"/>
              <a:t> Резерв.</a:t>
            </a:r>
          </a:p>
        </p:txBody>
      </p:sp>
      <p:pic>
        <p:nvPicPr>
          <p:cNvPr id="22" name="Рисунок 21" descr="Флажок со сплошной заливкой">
            <a:extLst>
              <a:ext uri="{FF2B5EF4-FFF2-40B4-BE49-F238E27FC236}">
                <a16:creationId xmlns:a16="http://schemas.microsoft.com/office/drawing/2014/main" id="{2F535C70-8630-40FB-A600-2F1BC729D8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9648" y="3525944"/>
            <a:ext cx="308633" cy="30863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56475A95-D479-4BCD-9E10-46D12304D734}"/>
              </a:ext>
            </a:extLst>
          </p:cNvPr>
          <p:cNvSpPr txBox="1"/>
          <p:nvPr/>
        </p:nvSpPr>
        <p:spPr>
          <a:xfrm>
            <a:off x="879729" y="3828195"/>
            <a:ext cx="481569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000" dirty="0">
                <a:latin typeface="Arial" panose="020B0604020202020204" pitchFamily="34" charset="0"/>
              </a:rPr>
              <a:t>Интеграция с АБС.</a:t>
            </a:r>
          </a:p>
        </p:txBody>
      </p:sp>
      <p:pic>
        <p:nvPicPr>
          <p:cNvPr id="26" name="Рисунок 25" descr="Флажок со сплошной заливкой">
            <a:extLst>
              <a:ext uri="{FF2B5EF4-FFF2-40B4-BE49-F238E27FC236}">
                <a16:creationId xmlns:a16="http://schemas.microsoft.com/office/drawing/2014/main" id="{E0D3E8ED-C1EA-4C07-BD38-90CA930DC8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9648" y="3937083"/>
            <a:ext cx="308633" cy="308633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02677A1E-3684-4012-BA9F-C5544377761A}"/>
              </a:ext>
            </a:extLst>
          </p:cNvPr>
          <p:cNvSpPr txBox="1"/>
          <p:nvPr/>
        </p:nvSpPr>
        <p:spPr>
          <a:xfrm>
            <a:off x="860792" y="2193737"/>
            <a:ext cx="481569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000" dirty="0">
                <a:latin typeface="Arial" panose="020B0604020202020204" pitchFamily="34" charset="0"/>
              </a:rPr>
              <a:t>Тарифы</a:t>
            </a:r>
            <a:r>
              <a:rPr lang="ru-RU" sz="1800" dirty="0"/>
              <a:t>. </a:t>
            </a:r>
            <a:r>
              <a:rPr lang="ru-RU" sz="2000" dirty="0">
                <a:latin typeface="Arial" panose="020B0604020202020204" pitchFamily="34" charset="0"/>
              </a:rPr>
              <a:t>Вознаграждения, комиссии.</a:t>
            </a:r>
          </a:p>
        </p:txBody>
      </p:sp>
      <p:sp>
        <p:nvSpPr>
          <p:cNvPr id="29" name="Объект 3">
            <a:extLst>
              <a:ext uri="{FF2B5EF4-FFF2-40B4-BE49-F238E27FC236}">
                <a16:creationId xmlns:a16="http://schemas.microsoft.com/office/drawing/2014/main" id="{0511ECF7-E913-4600-9696-FECF33F22A6B}"/>
              </a:ext>
            </a:extLst>
          </p:cNvPr>
          <p:cNvSpPr txBox="1">
            <a:spLocks/>
          </p:cNvSpPr>
          <p:nvPr/>
        </p:nvSpPr>
        <p:spPr>
          <a:xfrm>
            <a:off x="860792" y="4625863"/>
            <a:ext cx="10747323" cy="901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defTabSz="914400">
              <a:lnSpc>
                <a:spcPct val="120000"/>
              </a:lnSpc>
              <a:spcBef>
                <a:spcPts val="1000"/>
              </a:spcBef>
              <a:buFont typeface="Wingdings 3" panose="05040102010807070707" pitchFamily="18" charset="2"/>
              <a:buNone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Унифицированный учет платежей в единой системе от различных банков- эквайеров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и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поставщиков платежных услуг.</a:t>
            </a:r>
          </a:p>
        </p:txBody>
      </p:sp>
      <p:pic>
        <p:nvPicPr>
          <p:cNvPr id="30" name="Рисунок 29" descr="Флажок со сплошной заливкой">
            <a:extLst>
              <a:ext uri="{FF2B5EF4-FFF2-40B4-BE49-F238E27FC236}">
                <a16:creationId xmlns:a16="http://schemas.microsoft.com/office/drawing/2014/main" id="{1880446B-739C-4588-BB55-F8B6F20084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9648" y="4763242"/>
            <a:ext cx="308633" cy="308633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D09F92D8-F8D1-4C41-8D6F-9F02549B284E}"/>
              </a:ext>
            </a:extLst>
          </p:cNvPr>
          <p:cNvSpPr txBox="1"/>
          <p:nvPr/>
        </p:nvSpPr>
        <p:spPr>
          <a:xfrm>
            <a:off x="871386" y="5477919"/>
            <a:ext cx="1123907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Обеспечивает полный банковский учет электронной коммерции. Ведение счетов, проводок, остатков, дебиторской задолженности, сформированные на основе </a:t>
            </a:r>
            <a:r>
              <a:rPr lang="ru-RU" sz="2000" dirty="0">
                <a:latin typeface="Arial" panose="020B0604020202020204" pitchFamily="34" charset="0"/>
              </a:rPr>
              <a:t>обработанных</a:t>
            </a:r>
            <a:r>
              <a:rPr lang="ru-RU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 платежей, для дальнейшей выгрузки в АБС банка. Формирование банковской отчетности.</a:t>
            </a:r>
            <a:endParaRPr lang="ru-RU" sz="1800" dirty="0"/>
          </a:p>
        </p:txBody>
      </p:sp>
      <p:pic>
        <p:nvPicPr>
          <p:cNvPr id="33" name="Рисунок 32" descr="Флажок со сплошной заливкой">
            <a:extLst>
              <a:ext uri="{FF2B5EF4-FFF2-40B4-BE49-F238E27FC236}">
                <a16:creationId xmlns:a16="http://schemas.microsoft.com/office/drawing/2014/main" id="{98FA2306-18A6-49DD-8890-311C535230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9648" y="5540655"/>
            <a:ext cx="308633" cy="308633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82B41FDA-139B-44E4-AAB7-BF6F90BF40C6}"/>
              </a:ext>
            </a:extLst>
          </p:cNvPr>
          <p:cNvSpPr txBox="1"/>
          <p:nvPr/>
        </p:nvSpPr>
        <p:spPr>
          <a:xfrm>
            <a:off x="891625" y="4262694"/>
            <a:ext cx="529726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000" dirty="0">
                <a:latin typeface="Arial" panose="020B0604020202020204" pitchFamily="34" charset="0"/>
              </a:rPr>
              <a:t>Акты и реестры для партнеров.</a:t>
            </a:r>
          </a:p>
        </p:txBody>
      </p:sp>
      <p:pic>
        <p:nvPicPr>
          <p:cNvPr id="35" name="Рисунок 34" descr="Флажок со сплошной заливкой">
            <a:extLst>
              <a:ext uri="{FF2B5EF4-FFF2-40B4-BE49-F238E27FC236}">
                <a16:creationId xmlns:a16="http://schemas.microsoft.com/office/drawing/2014/main" id="{A5D6CE37-0185-48F3-B13D-37BC939806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9648" y="4348221"/>
            <a:ext cx="308633" cy="308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834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>
            <a:extLst>
              <a:ext uri="{FF2B5EF4-FFF2-40B4-BE49-F238E27FC236}">
                <a16:creationId xmlns:a16="http://schemas.microsoft.com/office/drawing/2014/main" id="{4077E577-F057-441A-9E5C-50291F4393E5}"/>
              </a:ext>
            </a:extLst>
          </p:cNvPr>
          <p:cNvSpPr txBox="1"/>
          <p:nvPr/>
        </p:nvSpPr>
        <p:spPr>
          <a:xfrm>
            <a:off x="8031170" y="1630519"/>
            <a:ext cx="34574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Возмещение денежных средств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Реестры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Акты сверки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705578A6-8388-4214-AE40-ED23CCDB74DD}"/>
              </a:ext>
            </a:extLst>
          </p:cNvPr>
          <p:cNvSpPr/>
          <p:nvPr/>
        </p:nvSpPr>
        <p:spPr>
          <a:xfrm>
            <a:off x="695010" y="888441"/>
            <a:ext cx="1768510" cy="103498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Банки-эквайеры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DF7D3A31-AC42-45F8-9ADB-5B55CA2982E1}"/>
              </a:ext>
            </a:extLst>
          </p:cNvPr>
          <p:cNvSpPr/>
          <p:nvPr/>
        </p:nvSpPr>
        <p:spPr>
          <a:xfrm>
            <a:off x="695010" y="5077352"/>
            <a:ext cx="1768510" cy="103498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Поставщики платежных услуг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8BB4EA13-0C3E-46F1-8A89-DC8AFD772360}"/>
              </a:ext>
            </a:extLst>
          </p:cNvPr>
          <p:cNvSpPr/>
          <p:nvPr/>
        </p:nvSpPr>
        <p:spPr>
          <a:xfrm>
            <a:off x="10341428" y="1987238"/>
            <a:ext cx="1768510" cy="103498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/>
              <a:t>Мерчанты</a:t>
            </a:r>
            <a:r>
              <a:rPr lang="ru-RU" dirty="0"/>
              <a:t>, агрегаторы</a:t>
            </a:r>
          </a:p>
        </p:txBody>
      </p:sp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152D950E-8D14-4281-BFD8-5E5EB43BBFBA}"/>
              </a:ext>
            </a:extLst>
          </p:cNvPr>
          <p:cNvCxnSpPr>
            <a:cxnSpLocks/>
            <a:stCxn id="21" idx="3"/>
            <a:endCxn id="31" idx="1"/>
          </p:cNvCxnSpPr>
          <p:nvPr/>
        </p:nvCxnSpPr>
        <p:spPr>
          <a:xfrm>
            <a:off x="2463520" y="1405931"/>
            <a:ext cx="911481" cy="2340010"/>
          </a:xfrm>
          <a:prstGeom prst="straightConnector1">
            <a:avLst/>
          </a:prstGeom>
          <a:ln w="1905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>
            <a:extLst>
              <a:ext uri="{FF2B5EF4-FFF2-40B4-BE49-F238E27FC236}">
                <a16:creationId xmlns:a16="http://schemas.microsoft.com/office/drawing/2014/main" id="{FCDFE864-663F-43DF-8628-C02E196A4F43}"/>
              </a:ext>
            </a:extLst>
          </p:cNvPr>
          <p:cNvCxnSpPr>
            <a:cxnSpLocks/>
            <a:stCxn id="22" idx="3"/>
            <a:endCxn id="31" idx="1"/>
          </p:cNvCxnSpPr>
          <p:nvPr/>
        </p:nvCxnSpPr>
        <p:spPr>
          <a:xfrm flipV="1">
            <a:off x="2463520" y="3745941"/>
            <a:ext cx="911481" cy="1848901"/>
          </a:xfrm>
          <a:prstGeom prst="straightConnector1">
            <a:avLst/>
          </a:prstGeom>
          <a:ln w="1905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1B407C4B-4CF0-4220-BC65-62DCAA17755D}"/>
              </a:ext>
            </a:extLst>
          </p:cNvPr>
          <p:cNvSpPr txBox="1"/>
          <p:nvPr/>
        </p:nvSpPr>
        <p:spPr>
          <a:xfrm>
            <a:off x="359647" y="3391731"/>
            <a:ext cx="2695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Первичная информация </a:t>
            </a:r>
          </a:p>
          <a:p>
            <a:pPr algn="ctr"/>
            <a:r>
              <a:rPr lang="ru-RU" sz="1400" dirty="0"/>
              <a:t>(реестры транзакций)</a:t>
            </a:r>
          </a:p>
        </p:txBody>
      </p:sp>
      <p:cxnSp>
        <p:nvCxnSpPr>
          <p:cNvPr id="44" name="Прямая со стрелкой 43">
            <a:extLst>
              <a:ext uri="{FF2B5EF4-FFF2-40B4-BE49-F238E27FC236}">
                <a16:creationId xmlns:a16="http://schemas.microsoft.com/office/drawing/2014/main" id="{AF625784-2921-4F1A-B9BD-C4610A964D04}"/>
              </a:ext>
            </a:extLst>
          </p:cNvPr>
          <p:cNvCxnSpPr>
            <a:cxnSpLocks/>
            <a:stCxn id="31" idx="3"/>
            <a:endCxn id="23" idx="1"/>
          </p:cNvCxnSpPr>
          <p:nvPr/>
        </p:nvCxnSpPr>
        <p:spPr>
          <a:xfrm flipV="1">
            <a:off x="7941978" y="2504728"/>
            <a:ext cx="2399450" cy="1241213"/>
          </a:xfrm>
          <a:prstGeom prst="straightConnector1">
            <a:avLst/>
          </a:prstGeom>
          <a:ln w="1905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Прямоугольник 73">
            <a:extLst>
              <a:ext uri="{FF2B5EF4-FFF2-40B4-BE49-F238E27FC236}">
                <a16:creationId xmlns:a16="http://schemas.microsoft.com/office/drawing/2014/main" id="{F20CF84B-4A88-4346-B567-FCAD25B8F17C}"/>
              </a:ext>
            </a:extLst>
          </p:cNvPr>
          <p:cNvSpPr/>
          <p:nvPr/>
        </p:nvSpPr>
        <p:spPr>
          <a:xfrm>
            <a:off x="10341428" y="4559862"/>
            <a:ext cx="1768510" cy="103498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ИТВ партнеры</a:t>
            </a:r>
          </a:p>
        </p:txBody>
      </p:sp>
      <p:cxnSp>
        <p:nvCxnSpPr>
          <p:cNvPr id="75" name="Прямая со стрелкой 74">
            <a:extLst>
              <a:ext uri="{FF2B5EF4-FFF2-40B4-BE49-F238E27FC236}">
                <a16:creationId xmlns:a16="http://schemas.microsoft.com/office/drawing/2014/main" id="{D9DB73CB-8854-4528-86D0-3D2E6607CCF1}"/>
              </a:ext>
            </a:extLst>
          </p:cNvPr>
          <p:cNvCxnSpPr>
            <a:cxnSpLocks/>
            <a:stCxn id="31" idx="3"/>
            <a:endCxn id="74" idx="1"/>
          </p:cNvCxnSpPr>
          <p:nvPr/>
        </p:nvCxnSpPr>
        <p:spPr>
          <a:xfrm>
            <a:off x="7941978" y="3745941"/>
            <a:ext cx="2399450" cy="1331411"/>
          </a:xfrm>
          <a:prstGeom prst="straightConnector1">
            <a:avLst/>
          </a:prstGeom>
          <a:ln w="1905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F9BFEE20-01E1-4598-ACDD-8441115BBC9D}"/>
              </a:ext>
            </a:extLst>
          </p:cNvPr>
          <p:cNvSpPr txBox="1"/>
          <p:nvPr/>
        </p:nvSpPr>
        <p:spPr>
          <a:xfrm>
            <a:off x="8080551" y="4874431"/>
            <a:ext cx="20800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Вознаграждение</a:t>
            </a:r>
          </a:p>
        </p:txBody>
      </p:sp>
      <p:grpSp>
        <p:nvGrpSpPr>
          <p:cNvPr id="82" name="Группа 81">
            <a:extLst>
              <a:ext uri="{FF2B5EF4-FFF2-40B4-BE49-F238E27FC236}">
                <a16:creationId xmlns:a16="http://schemas.microsoft.com/office/drawing/2014/main" id="{3CF60DDB-2687-4C18-B5C6-43BAE307C78F}"/>
              </a:ext>
            </a:extLst>
          </p:cNvPr>
          <p:cNvGrpSpPr/>
          <p:nvPr/>
        </p:nvGrpSpPr>
        <p:grpSpPr>
          <a:xfrm>
            <a:off x="3375001" y="798007"/>
            <a:ext cx="4615116" cy="5895868"/>
            <a:chOff x="3392992" y="846574"/>
            <a:chExt cx="4615116" cy="5895868"/>
          </a:xfrm>
        </p:grpSpPr>
        <p:sp>
          <p:nvSpPr>
            <p:cNvPr id="31" name="Прямоугольник 30">
              <a:extLst>
                <a:ext uri="{FF2B5EF4-FFF2-40B4-BE49-F238E27FC236}">
                  <a16:creationId xmlns:a16="http://schemas.microsoft.com/office/drawing/2014/main" id="{BBF569D2-5862-483C-8590-4463D6317544}"/>
                </a:ext>
              </a:extLst>
            </p:cNvPr>
            <p:cNvSpPr/>
            <p:nvPr/>
          </p:nvSpPr>
          <p:spPr>
            <a:xfrm>
              <a:off x="3392992" y="846574"/>
              <a:ext cx="4566977" cy="5895868"/>
            </a:xfrm>
            <a:prstGeom prst="rect">
              <a:avLst/>
            </a:prstGeom>
            <a:noFill/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5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>
              <a:extLst>
                <a:ext uri="{FF2B5EF4-FFF2-40B4-BE49-F238E27FC236}">
                  <a16:creationId xmlns:a16="http://schemas.microsoft.com/office/drawing/2014/main" id="{5977BD52-D3AF-468B-A5B8-1E682CC6488E}"/>
                </a:ext>
              </a:extLst>
            </p:cNvPr>
            <p:cNvSpPr/>
            <p:nvPr/>
          </p:nvSpPr>
          <p:spPr>
            <a:xfrm>
              <a:off x="4860472" y="900901"/>
              <a:ext cx="1768510" cy="56615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E-commerce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grpSp>
          <p:nvGrpSpPr>
            <p:cNvPr id="72" name="Группа 71">
              <a:extLst>
                <a:ext uri="{FF2B5EF4-FFF2-40B4-BE49-F238E27FC236}">
                  <a16:creationId xmlns:a16="http://schemas.microsoft.com/office/drawing/2014/main" id="{CB71CEFA-54A4-4142-8A3B-80E1638C0363}"/>
                </a:ext>
              </a:extLst>
            </p:cNvPr>
            <p:cNvGrpSpPr/>
            <p:nvPr/>
          </p:nvGrpSpPr>
          <p:grpSpPr>
            <a:xfrm>
              <a:off x="3523176" y="4874431"/>
              <a:ext cx="1768510" cy="1436914"/>
              <a:chOff x="4779644" y="4552534"/>
              <a:chExt cx="1768510" cy="1436914"/>
            </a:xfrm>
          </p:grpSpPr>
          <p:sp>
            <p:nvSpPr>
              <p:cNvPr id="25" name="Прямоугольник 24">
                <a:extLst>
                  <a:ext uri="{FF2B5EF4-FFF2-40B4-BE49-F238E27FC236}">
                    <a16:creationId xmlns:a16="http://schemas.microsoft.com/office/drawing/2014/main" id="{35F25CE3-346B-4AA9-8080-A57FF377F17E}"/>
                  </a:ext>
                </a:extLst>
              </p:cNvPr>
              <p:cNvSpPr/>
              <p:nvPr/>
            </p:nvSpPr>
            <p:spPr>
              <a:xfrm>
                <a:off x="4779644" y="4552534"/>
                <a:ext cx="1768510" cy="1436914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r>
                  <a:rPr lang="ru-RU" dirty="0"/>
                  <a:t>Расчетный банк</a:t>
                </a:r>
              </a:p>
              <a:p>
                <a:pPr algn="ctr"/>
                <a:endParaRPr lang="ru-RU" dirty="0"/>
              </a:p>
            </p:txBody>
          </p:sp>
          <p:pic>
            <p:nvPicPr>
              <p:cNvPr id="30" name="Рисунок 29" descr="Банк со сплошной заливкой">
                <a:extLst>
                  <a:ext uri="{FF2B5EF4-FFF2-40B4-BE49-F238E27FC236}">
                    <a16:creationId xmlns:a16="http://schemas.microsoft.com/office/drawing/2014/main" id="{C939E4B5-CB8C-427A-8B73-156082F1786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5360377" y="5126966"/>
                <a:ext cx="674914" cy="674914"/>
              </a:xfrm>
              <a:prstGeom prst="rect">
                <a:avLst/>
              </a:prstGeom>
            </p:spPr>
          </p:pic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7DF31BA2-7B21-4C9D-BEBB-3DB2E79AEB52}"/>
                </a:ext>
              </a:extLst>
            </p:cNvPr>
            <p:cNvSpPr txBox="1"/>
            <p:nvPr/>
          </p:nvSpPr>
          <p:spPr>
            <a:xfrm>
              <a:off x="3548740" y="1585864"/>
              <a:ext cx="4290647" cy="3539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600" dirty="0"/>
                <a:t>Обработка (сверка) первичных реестров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600" dirty="0"/>
                <a:t>Сверка возмещений от эквайеров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600" dirty="0"/>
                <a:t>Расчет комиссий и вознаграждений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600" dirty="0"/>
                <a:t>Учет </a:t>
              </a:r>
              <a:r>
                <a:rPr lang="ru-RU" sz="1600" dirty="0" err="1"/>
                <a:t>роллинг</a:t>
              </a:r>
              <a:r>
                <a:rPr lang="ru-RU" sz="1600" dirty="0"/>
                <a:t> резерва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600" dirty="0"/>
                <a:t>Формирование сумм для выплат контрагентам.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600" dirty="0"/>
                <a:t>Формирование реестров для контрагентов согласно выплате.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600" dirty="0"/>
                <a:t>Формирование мемо- и банковских ордеров, платежных поручений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sz="1600" dirty="0"/>
                <a:t>Формирование сверочных актов</a:t>
              </a:r>
            </a:p>
            <a:p>
              <a:endParaRPr lang="ru-RU" sz="1600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ru-RU" sz="1600" dirty="0"/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16963C87-4674-4153-9A4C-47AE4826691A}"/>
                </a:ext>
              </a:extLst>
            </p:cNvPr>
            <p:cNvSpPr txBox="1"/>
            <p:nvPr/>
          </p:nvSpPr>
          <p:spPr>
            <a:xfrm>
              <a:off x="5303416" y="4954226"/>
              <a:ext cx="2704692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/>
                <a:t>Пользователи:</a:t>
              </a:r>
            </a:p>
            <a:p>
              <a:pPr marL="285750" indent="-285750" algn="l">
                <a:buFont typeface="Arial" panose="020B0604020202020204" pitchFamily="34" charset="0"/>
                <a:buChar char="•"/>
              </a:pPr>
              <a:r>
                <a:rPr lang="ru-RU" sz="1400" dirty="0"/>
                <a:t>Бухгалтерия</a:t>
              </a:r>
            </a:p>
            <a:p>
              <a:pPr marL="285750" indent="-285750" algn="l">
                <a:buFont typeface="Arial" panose="020B0604020202020204" pitchFamily="34" charset="0"/>
                <a:buChar char="•"/>
              </a:pPr>
              <a:r>
                <a:rPr lang="ru-RU" sz="1400" dirty="0"/>
                <a:t>Клиентские менеджеры</a:t>
              </a:r>
            </a:p>
            <a:p>
              <a:pPr marL="285750" indent="-285750" algn="l">
                <a:buFont typeface="Arial" panose="020B0604020202020204" pitchFamily="34" charset="0"/>
                <a:buChar char="•"/>
              </a:pPr>
              <a:r>
                <a:rPr lang="ru-RU" sz="1400" dirty="0"/>
                <a:t>Бизнес-аналитики</a:t>
              </a:r>
            </a:p>
            <a:p>
              <a:pPr marL="285750" indent="-285750" algn="l">
                <a:buFont typeface="Arial" panose="020B0604020202020204" pitchFamily="34" charset="0"/>
                <a:buChar char="•"/>
              </a:pPr>
              <a:r>
                <a:rPr lang="ru-RU" sz="1400" dirty="0"/>
                <a:t>Служба поддержки</a:t>
              </a:r>
            </a:p>
          </p:txBody>
        </p:sp>
      </p:grpSp>
      <p:sp>
        <p:nvSpPr>
          <p:cNvPr id="83" name="Заголовок 1">
            <a:extLst>
              <a:ext uri="{FF2B5EF4-FFF2-40B4-BE49-F238E27FC236}">
                <a16:creationId xmlns:a16="http://schemas.microsoft.com/office/drawing/2014/main" id="{FC332830-698B-413E-9987-AA1C80F60379}"/>
              </a:ext>
            </a:extLst>
          </p:cNvPr>
          <p:cNvSpPr txBox="1">
            <a:spLocks/>
          </p:cNvSpPr>
          <p:nvPr/>
        </p:nvSpPr>
        <p:spPr>
          <a:xfrm>
            <a:off x="758877" y="170854"/>
            <a:ext cx="10993197" cy="65398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200" b="1" kern="50" dirty="0">
                <a:latin typeface="Arial" panose="020B0604020202020204" pitchFamily="34" charset="0"/>
              </a:rPr>
              <a:t>Краткая схема взаимодействия</a:t>
            </a:r>
          </a:p>
        </p:txBody>
      </p:sp>
    </p:spTree>
    <p:extLst>
      <p:ext uri="{BB962C8B-B14F-4D97-AF65-F5344CB8AC3E}">
        <p14:creationId xmlns:p14="http://schemas.microsoft.com/office/powerpoint/2010/main" val="2898480599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9745</TotalTime>
  <Words>256</Words>
  <Application>Microsoft Office PowerPoint</Application>
  <PresentationFormat>Широкоэкранный</PresentationFormat>
  <Paragraphs>42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Tahoma</vt:lpstr>
      <vt:lpstr>Wingdings 3</vt:lpstr>
      <vt:lpstr>Сектор</vt:lpstr>
      <vt:lpstr>Назначение и возможности  системы «E-commerce» Unlimco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Кириченко Максим</dc:creator>
  <cp:lastModifiedBy>МАКСИМ КИРИЧЕНКО</cp:lastModifiedBy>
  <cp:revision>70</cp:revision>
  <dcterms:created xsi:type="dcterms:W3CDTF">2024-03-16T14:18:27Z</dcterms:created>
  <dcterms:modified xsi:type="dcterms:W3CDTF">2025-10-27T16:14:01Z</dcterms:modified>
</cp:coreProperties>
</file>